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7" r:id="rId1"/>
  </p:sldMasterIdLst>
  <p:notesMasterIdLst>
    <p:notesMasterId r:id="rId12"/>
  </p:notesMasterIdLst>
  <p:handoutMasterIdLst>
    <p:handoutMasterId r:id="rId13"/>
  </p:handoutMasterIdLst>
  <p:sldIdLst>
    <p:sldId id="312" r:id="rId2"/>
    <p:sldId id="285" r:id="rId3"/>
    <p:sldId id="288" r:id="rId4"/>
    <p:sldId id="298" r:id="rId5"/>
    <p:sldId id="297" r:id="rId6"/>
    <p:sldId id="291" r:id="rId7"/>
    <p:sldId id="314" r:id="rId8"/>
    <p:sldId id="315" r:id="rId9"/>
    <p:sldId id="316" r:id="rId10"/>
    <p:sldId id="30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10">
          <p15:clr>
            <a:srgbClr val="A4A3A4"/>
          </p15:clr>
        </p15:guide>
        <p15:guide id="3" pos="267">
          <p15:clr>
            <a:srgbClr val="A4A3A4"/>
          </p15:clr>
        </p15:guide>
        <p15:guide id="4" pos="3841">
          <p15:clr>
            <a:srgbClr val="A4A3A4"/>
          </p15:clr>
        </p15:guide>
        <p15:guide id="5" pos="74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92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394" y="58"/>
      </p:cViewPr>
      <p:guideLst>
        <p:guide orient="horz" pos="2160"/>
        <p:guide orient="horz" pos="3810"/>
        <p:guide pos="267"/>
        <p:guide pos="3841"/>
        <p:guide pos="74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-2880" y="-72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4A2AE0C-787F-F048-9C7F-3941E4EB5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B1DD56-F818-B34B-B289-B42F1002BE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B111F-537A-A44D-9077-472A5CE198C7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B576C4-CFDB-6F4F-9FD0-F03A6878FB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249998-FB07-7E46-B780-C47CBBDA24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649B8-39F8-2343-A333-6A7A78DE25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927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A1E77-5117-B348-899E-C7E9C4D9F712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89D3D-26F7-E94A-85B1-4DC7A85B89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40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intergrund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26" name="Picture 2" descr="H:\Allgemein\PräsentationsfolienDH\hintergrund_blech_bearbeitet_16zu9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" y="0"/>
            <a:ext cx="121903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43" y="220071"/>
            <a:ext cx="4461326" cy="1190761"/>
          </a:xfrm>
          <a:prstGeom prst="rect">
            <a:avLst/>
          </a:prstGeom>
        </p:spPr>
      </p:pic>
      <p:sp>
        <p:nvSpPr>
          <p:cNvPr id="5" name="Textplatzhalter 41">
            <a:extLst>
              <a:ext uri="{FF2B5EF4-FFF2-40B4-BE49-F238E27FC236}">
                <a16:creationId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6807" y="149024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6" name="Textplatzhalter 41">
            <a:extLst>
              <a:ext uri="{FF2B5EF4-FFF2-40B4-BE49-F238E27FC236}">
                <a16:creationId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6807" y="2104861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</p:spTree>
    <p:extLst>
      <p:ext uri="{BB962C8B-B14F-4D97-AF65-F5344CB8AC3E}">
        <p14:creationId xmlns:p14="http://schemas.microsoft.com/office/powerpoint/2010/main" val="347836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mit Headline und 2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210179F-CD6B-5E47-B231-9937064E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102512-8A48-F245-A013-DDF98EEB725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535F78-B97A-FF40-B4A3-2C88CAF962C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249361-0ED7-504A-8A0A-F6599FA22B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41">
            <a:extLst>
              <a:ext uri="{FF2B5EF4-FFF2-40B4-BE49-F238E27FC236}">
                <a16:creationId xmlns:a16="http://schemas.microsoft.com/office/drawing/2014/main" id="{BF4C4A9B-31B2-6B4D-93F9-91721DC57A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9952" y="930517"/>
            <a:ext cx="553004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" name="Textplatzhalter 46">
            <a:extLst>
              <a:ext uri="{FF2B5EF4-FFF2-40B4-BE49-F238E27FC236}">
                <a16:creationId xmlns:a16="http://schemas.microsoft.com/office/drawing/2014/main" id="{59DE3DE6-FF4F-0D48-BFF6-C9144DD86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9950" y="1476001"/>
            <a:ext cx="5530049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648B889-78EE-5142-B5AF-BA4FA5D7ED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50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FBF41EA9-E686-D544-9338-A5BB199901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4000" y="3612019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59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und 2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6">
            <a:extLst>
              <a:ext uri="{FF2B5EF4-FFF2-40B4-BE49-F238E27FC236}">
                <a16:creationId xmlns:a16="http://schemas.microsoft.com/office/drawing/2014/main" id="{8AA97777-B5EE-FE43-9DA0-D9F86D2238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05082" y="885601"/>
            <a:ext cx="5673631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Titel 30">
            <a:extLst>
              <a:ext uri="{FF2B5EF4-FFF2-40B4-BE49-F238E27FC236}">
                <a16:creationId xmlns:a16="http://schemas.microsoft.com/office/drawing/2014/main" id="{C8BDF212-FBF0-F445-A717-CF7F0F52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0" y="133200"/>
            <a:ext cx="1146671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2100" b="1" i="0" baseline="0">
                <a:latin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DDBF92-33DD-034E-B9AC-DF00D1DD0A8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2294C10-0DF0-344D-9E2C-D5F90F4FCC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2F8B2C1-AC44-FB45-AFEB-1008D07F14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032F96D1-DCEC-C44F-B9A2-69F76279DB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50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3E1EF14C-3C71-6642-B806-C000E8E1F9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4000" y="3612019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753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links mit Headline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60000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75862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75862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4204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2x links mit Headline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60000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75862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75862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2" name="Textplatzhalter 46">
            <a:extLst>
              <a:ext uri="{FF2B5EF4-FFF2-40B4-BE49-F238E27FC236}">
                <a16:creationId xmlns:a16="http://schemas.microsoft.com/office/drawing/2014/main" id="{D670A6B9-486E-DE47-8A3F-9760FB5484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0" y="3762000"/>
            <a:ext cx="7586296" cy="363754"/>
          </a:xfrm>
          <a:prstGeom prst="rect">
            <a:avLst/>
          </a:prstGeom>
        </p:spPr>
        <p:txBody>
          <a:bodyPr wrap="square" numCol="2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564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links mit Headline (4x)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7982" y="1008000"/>
            <a:ext cx="2722017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26604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20" name="Textplatzhalter 41">
            <a:extLst>
              <a:ext uri="{FF2B5EF4-FFF2-40B4-BE49-F238E27FC236}">
                <a16:creationId xmlns:a16="http://schemas.microsoft.com/office/drawing/2014/main" id="{244B6997-5877-D245-B666-400CC0BB69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5769" y="93051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21" name="Textplatzhalter 46">
            <a:extLst>
              <a:ext uri="{FF2B5EF4-FFF2-40B4-BE49-F238E27FC236}">
                <a16:creationId xmlns:a16="http://schemas.microsoft.com/office/drawing/2014/main" id="{E96D37C8-BAE9-E244-854C-09E43E5504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45767" y="126604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2" name="Textplatzhalter 41">
            <a:extLst>
              <a:ext uri="{FF2B5EF4-FFF2-40B4-BE49-F238E27FC236}">
                <a16:creationId xmlns:a16="http://schemas.microsoft.com/office/drawing/2014/main" id="{82F7F0E5-A895-8140-8EB0-24D12AFEBF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2001" y="402158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3" name="Textplatzhalter 46">
            <a:extLst>
              <a:ext uri="{FF2B5EF4-FFF2-40B4-BE49-F238E27FC236}">
                <a16:creationId xmlns:a16="http://schemas.microsoft.com/office/drawing/2014/main" id="{3AA57C1A-C2FA-B344-AF54-033745950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2000" y="435711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4" name="Textplatzhalter 41">
            <a:extLst>
              <a:ext uri="{FF2B5EF4-FFF2-40B4-BE49-F238E27FC236}">
                <a16:creationId xmlns:a16="http://schemas.microsoft.com/office/drawing/2014/main" id="{2525E463-BF65-0841-8751-A9232DB203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5769" y="402158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25" name="Textplatzhalter 46">
            <a:extLst>
              <a:ext uri="{FF2B5EF4-FFF2-40B4-BE49-F238E27FC236}">
                <a16:creationId xmlns:a16="http://schemas.microsoft.com/office/drawing/2014/main" id="{7700D6C6-2C9C-5440-AE8F-A04BC73D3B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45767" y="435711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9275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rechts mit Headline und schmal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731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6955" y="930517"/>
            <a:ext cx="745304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6954" y="1476001"/>
            <a:ext cx="7453044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148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x Text rechts mit Headline und schmal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731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8" name="Textplatzhalter 41">
            <a:extLst>
              <a:ext uri="{FF2B5EF4-FFF2-40B4-BE49-F238E27FC236}">
                <a16:creationId xmlns:a16="http://schemas.microsoft.com/office/drawing/2014/main" id="{BDA40EE1-F184-D443-8CF7-48E0718B44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06953" y="930518"/>
            <a:ext cx="360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9" name="Textplatzhalter 46">
            <a:extLst>
              <a:ext uri="{FF2B5EF4-FFF2-40B4-BE49-F238E27FC236}">
                <a16:creationId xmlns:a16="http://schemas.microsoft.com/office/drawing/2014/main" id="{726F3A1F-4DA0-3D4D-9D75-5738C114E7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06952" y="1476001"/>
            <a:ext cx="360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0" name="Textplatzhalter 41">
            <a:extLst>
              <a:ext uri="{FF2B5EF4-FFF2-40B4-BE49-F238E27FC236}">
                <a16:creationId xmlns:a16="http://schemas.microsoft.com/office/drawing/2014/main" id="{EBCFAD3D-DD28-0949-89D5-5330F79D3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0953" y="930518"/>
            <a:ext cx="355356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1" name="Textplatzhalter 46">
            <a:extLst>
              <a:ext uri="{FF2B5EF4-FFF2-40B4-BE49-F238E27FC236}">
                <a16:creationId xmlns:a16="http://schemas.microsoft.com/office/drawing/2014/main" id="{41D21E79-37E7-F543-948B-D70F6DFE84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0952" y="1476001"/>
            <a:ext cx="3553569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88157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ben mit Headline und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6"/>
            <a:ext cx="11448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11448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7201" y="3130826"/>
            <a:ext cx="11300232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395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ben mit Headline und 2x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6"/>
            <a:ext cx="11448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11448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888" y="3130826"/>
            <a:ext cx="5446643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D46A23EF-49AD-4143-8C16-8A03848EED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05044" y="3130826"/>
            <a:ext cx="5446643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584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x Bild mit Headlin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3313853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3700312"/>
            <a:ext cx="552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21626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Textplatzhalter 41">
            <a:extLst>
              <a:ext uri="{FF2B5EF4-FFF2-40B4-BE49-F238E27FC236}">
                <a16:creationId xmlns:a16="http://schemas.microsoft.com/office/drawing/2014/main" id="{3BF519DD-192B-1C48-AD5D-6D1A16DB2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3984" y="3313853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1" name="Textplatzhalter 46">
            <a:extLst>
              <a:ext uri="{FF2B5EF4-FFF2-40B4-BE49-F238E27FC236}">
                <a16:creationId xmlns:a16="http://schemas.microsoft.com/office/drawing/2014/main" id="{640D9BEE-04AF-0A40-8593-1AC0308866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33983" y="3700312"/>
            <a:ext cx="552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3301D1D7-3478-624D-9338-2B6D375E556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40000" y="978149"/>
            <a:ext cx="5520000" cy="21626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92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elfolie_Hintergrund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3" name="Grafik 12" descr="Ein Bild, das Fabrik, Gebäude, draußen, groß enthält.&#10;&#10;Automatisch generierte Beschreibung">
            <a:extLst>
              <a:ext uri="{FF2B5EF4-FFF2-40B4-BE49-F238E27FC236}">
                <a16:creationId xmlns:a16="http://schemas.microsoft.com/office/drawing/2014/main" id="{CDDC898F-7806-3743-88F3-2FBC5D6B7F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73" b="31894"/>
          <a:stretch/>
        </p:blipFill>
        <p:spPr>
          <a:xfrm>
            <a:off x="0" y="643204"/>
            <a:ext cx="12192000" cy="5668696"/>
          </a:xfrm>
          <a:prstGeom prst="rect">
            <a:avLst/>
          </a:prstGeom>
        </p:spPr>
      </p:pic>
      <p:sp>
        <p:nvSpPr>
          <p:cNvPr id="18" name="Textplatzhalter 41">
            <a:extLst>
              <a:ext uri="{FF2B5EF4-FFF2-40B4-BE49-F238E27FC236}">
                <a16:creationId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127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167968B-A67F-444E-9CFD-56402B16F1E2}"/>
              </a:ext>
            </a:extLst>
          </p:cNvPr>
          <p:cNvSpPr/>
          <p:nvPr userDrawn="1"/>
        </p:nvSpPr>
        <p:spPr>
          <a:xfrm>
            <a:off x="1985748" y="2335696"/>
            <a:ext cx="8220504" cy="19878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Textplatzhalter 41">
            <a:extLst>
              <a:ext uri="{FF2B5EF4-FFF2-40B4-BE49-F238E27FC236}">
                <a16:creationId xmlns:a16="http://schemas.microsoft.com/office/drawing/2014/main" id="{3ABD7A61-2CE9-BC4D-A997-ACA763E4EF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15" name="Textplatzhalter 41">
            <a:extLst>
              <a:ext uri="{FF2B5EF4-FFF2-40B4-BE49-F238E27FC236}">
                <a16:creationId xmlns:a16="http://schemas.microsoft.com/office/drawing/2014/main" id="{0353A7BE-A48F-884A-B3F3-67143246E4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558A14-37DF-6049-A41C-909A61559F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2488" y="110165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6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x Bild mit Headline und Text (4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2751306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15854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3301D1D7-3478-624D-9338-2B6D375E556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40000" y="978149"/>
            <a:ext cx="5520000" cy="15854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Textplatzhalter 41">
            <a:extLst>
              <a:ext uri="{FF2B5EF4-FFF2-40B4-BE49-F238E27FC236}">
                <a16:creationId xmlns:a16="http://schemas.microsoft.com/office/drawing/2014/main" id="{B7F01550-C20C-7647-B4A5-C2D997D8D1C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2001" y="3010340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1">
            <a:extLst>
              <a:ext uri="{FF2B5EF4-FFF2-40B4-BE49-F238E27FC236}">
                <a16:creationId xmlns:a16="http://schemas.microsoft.com/office/drawing/2014/main" id="{88CA1FB5-9790-3A4C-945F-5A527D0D2E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16453" y="2751306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6D448B81-7038-3F4E-AE17-EDEC03D4AE7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116453" y="3010340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platzhalter 41">
            <a:extLst>
              <a:ext uri="{FF2B5EF4-FFF2-40B4-BE49-F238E27FC236}">
                <a16:creationId xmlns:a16="http://schemas.microsoft.com/office/drawing/2014/main" id="{D4EB633E-B64F-D84F-A14B-AA243AE51A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2001" y="4729190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4" name="Textplatzhalter 41">
            <a:extLst>
              <a:ext uri="{FF2B5EF4-FFF2-40B4-BE49-F238E27FC236}">
                <a16:creationId xmlns:a16="http://schemas.microsoft.com/office/drawing/2014/main" id="{6A0E17F6-BC74-3249-82A3-4BC272D99A7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12001" y="4988224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platzhalter 41">
            <a:extLst>
              <a:ext uri="{FF2B5EF4-FFF2-40B4-BE49-F238E27FC236}">
                <a16:creationId xmlns:a16="http://schemas.microsoft.com/office/drawing/2014/main" id="{F75F5F66-3DE8-B94F-B78B-16A952BD0B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16453" y="4729190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6" name="Textplatzhalter 41">
            <a:extLst>
              <a:ext uri="{FF2B5EF4-FFF2-40B4-BE49-F238E27FC236}">
                <a16:creationId xmlns:a16="http://schemas.microsoft.com/office/drawing/2014/main" id="{7A90A033-0D31-DE43-8923-A2F7D810AA8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16453" y="4988224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3016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rechts mit Headline und schmales Bild links sowie 3 rund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731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824E80C9-A3DB-524F-84FB-D698676E90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06954" y="4353339"/>
            <a:ext cx="1677600" cy="167760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1CBC08E7-DE1D-334B-8927-4925C7971A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94675" y="4353339"/>
            <a:ext cx="1677600" cy="167666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17">
            <a:extLst>
              <a:ext uri="{FF2B5EF4-FFF2-40B4-BE49-F238E27FC236}">
                <a16:creationId xmlns:a16="http://schemas.microsoft.com/office/drawing/2014/main" id="{8A61D413-D433-D143-8EEC-86EFCF56E60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82397" y="4353339"/>
            <a:ext cx="1677600" cy="167666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41">
            <a:extLst>
              <a:ext uri="{FF2B5EF4-FFF2-40B4-BE49-F238E27FC236}">
                <a16:creationId xmlns:a16="http://schemas.microsoft.com/office/drawing/2014/main" id="{E183786A-8CAB-DA4F-988A-B14D7D588D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954" y="930517"/>
            <a:ext cx="745304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4" name="Textplatzhalter 46">
            <a:extLst>
              <a:ext uri="{FF2B5EF4-FFF2-40B4-BE49-F238E27FC236}">
                <a16:creationId xmlns:a16="http://schemas.microsoft.com/office/drawing/2014/main" id="{D04280F3-04C2-294B-9266-68E7C4083C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06953" y="1476001"/>
            <a:ext cx="7453044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563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links mit Headline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Bildplatzhalter 17">
            <a:extLst>
              <a:ext uri="{FF2B5EF4-FFF2-40B4-BE49-F238E27FC236}">
                <a16:creationId xmlns:a16="http://schemas.microsoft.com/office/drawing/2014/main" id="{FC13D9C5-5CA4-0B45-9ABD-EA38DD7DF0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75316" y="930517"/>
            <a:ext cx="2116800" cy="21168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17">
            <a:extLst>
              <a:ext uri="{FF2B5EF4-FFF2-40B4-BE49-F238E27FC236}">
                <a16:creationId xmlns:a16="http://schemas.microsoft.com/office/drawing/2014/main" id="{51D8C4BE-A11D-114C-A259-8F3C67569D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75316" y="4012007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17">
            <a:extLst>
              <a:ext uri="{FF2B5EF4-FFF2-40B4-BE49-F238E27FC236}">
                <a16:creationId xmlns:a16="http://schemas.microsoft.com/office/drawing/2014/main" id="{0866A54E-CEB5-4B45-8520-62AB037DFC4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43200" y="2370064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718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links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3" name="Textplatzhalter 46">
            <a:extLst>
              <a:ext uri="{FF2B5EF4-FFF2-40B4-BE49-F238E27FC236}">
                <a16:creationId xmlns:a16="http://schemas.microsoft.com/office/drawing/2014/main" id="{103C06DB-B92D-8947-94AE-25D97867E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7" name="Bildplatzhalter 17">
            <a:extLst>
              <a:ext uri="{FF2B5EF4-FFF2-40B4-BE49-F238E27FC236}">
                <a16:creationId xmlns:a16="http://schemas.microsoft.com/office/drawing/2014/main" id="{CFEB8F0C-2273-2C43-9B92-917DFCF9852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75316" y="930517"/>
            <a:ext cx="2116800" cy="21168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0DD43913-640C-3043-A294-ECBA6509C5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75316" y="4012007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1B7E8813-1095-E848-A02E-2AF1DF6FF5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43200" y="2370064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2708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x Text links mit Headline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Bildplatzhalter 17">
            <a:extLst>
              <a:ext uri="{FF2B5EF4-FFF2-40B4-BE49-F238E27FC236}">
                <a16:creationId xmlns:a16="http://schemas.microsoft.com/office/drawing/2014/main" id="{FC13D9C5-5CA4-0B45-9ABD-EA38DD7DF0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4318" y="930518"/>
            <a:ext cx="1742400" cy="17424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17">
            <a:extLst>
              <a:ext uri="{FF2B5EF4-FFF2-40B4-BE49-F238E27FC236}">
                <a16:creationId xmlns:a16="http://schemas.microsoft.com/office/drawing/2014/main" id="{51D8C4BE-A11D-114C-A259-8F3C67569D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4317" y="4387278"/>
            <a:ext cx="1742400" cy="1742601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17">
            <a:extLst>
              <a:ext uri="{FF2B5EF4-FFF2-40B4-BE49-F238E27FC236}">
                <a16:creationId xmlns:a16="http://schemas.microsoft.com/office/drawing/2014/main" id="{0866A54E-CEB5-4B45-8520-62AB037DFC4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74165" y="2644677"/>
            <a:ext cx="1742400" cy="1742601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Textplatzhalter 41">
            <a:extLst>
              <a:ext uri="{FF2B5EF4-FFF2-40B4-BE49-F238E27FC236}">
                <a16:creationId xmlns:a16="http://schemas.microsoft.com/office/drawing/2014/main" id="{3584CA94-D8F3-424A-8BA3-C3723D077D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0" name="Textplatzhalter 46">
            <a:extLst>
              <a:ext uri="{FF2B5EF4-FFF2-40B4-BE49-F238E27FC236}">
                <a16:creationId xmlns:a16="http://schemas.microsoft.com/office/drawing/2014/main" id="{1D940F45-0317-C54E-BE59-F05322F1E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26604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1" name="Textplatzhalter 41">
            <a:extLst>
              <a:ext uri="{FF2B5EF4-FFF2-40B4-BE49-F238E27FC236}">
                <a16:creationId xmlns:a16="http://schemas.microsoft.com/office/drawing/2014/main" id="{351E19C5-C977-6347-AC3C-C309E37FA5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769" y="93051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32" name="Textplatzhalter 46">
            <a:extLst>
              <a:ext uri="{FF2B5EF4-FFF2-40B4-BE49-F238E27FC236}">
                <a16:creationId xmlns:a16="http://schemas.microsoft.com/office/drawing/2014/main" id="{D95344A5-905C-3A4B-9D18-E2DFCFFA65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45767" y="126604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3" name="Textplatzhalter 41">
            <a:extLst>
              <a:ext uri="{FF2B5EF4-FFF2-40B4-BE49-F238E27FC236}">
                <a16:creationId xmlns:a16="http://schemas.microsoft.com/office/drawing/2014/main" id="{A612BE07-BF0F-AF40-AB82-C324E81F44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001" y="402158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4" name="Textplatzhalter 46">
            <a:extLst>
              <a:ext uri="{FF2B5EF4-FFF2-40B4-BE49-F238E27FC236}">
                <a16:creationId xmlns:a16="http://schemas.microsoft.com/office/drawing/2014/main" id="{341DF4E6-9F90-4043-831F-9895DFAAF8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2000" y="435711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:a16="http://schemas.microsoft.com/office/drawing/2014/main" id="{74063FEC-123E-0143-ACF6-201BF1039C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45769" y="402158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36" name="Textplatzhalter 46">
            <a:extLst>
              <a:ext uri="{FF2B5EF4-FFF2-40B4-BE49-F238E27FC236}">
                <a16:creationId xmlns:a16="http://schemas.microsoft.com/office/drawing/2014/main" id="{619260E3-1648-8C45-AD55-B42BDA6F9A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45767" y="435711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7824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ABDBC1C1-45EC-EA45-A0DF-91D0DBE438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001" y="1126134"/>
            <a:ext cx="499544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8821930C-43CC-8A44-8B0E-1684FD1CF9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4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1EF6939E-4C9D-2948-BE1E-B47B0A020E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401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9E39D914-F7C0-F94C-A3DB-7D3F6BB9AB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92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A2195BD5-5EE7-B649-A11F-43406C2A0E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7479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8BEE4029-55CA-224A-80C7-F201376827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6401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CC61BB28-8322-234E-A0E5-AE63A9CC1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29277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63BBE3D-2917-134F-85EA-31D8A020ADBA}"/>
              </a:ext>
            </a:extLst>
          </p:cNvPr>
          <p:cNvCxnSpPr>
            <a:cxnSpLocks/>
          </p:cNvCxnSpPr>
          <p:nvPr userDrawn="1"/>
        </p:nvCxnSpPr>
        <p:spPr>
          <a:xfrm>
            <a:off x="5437117" y="890200"/>
            <a:ext cx="0" cy="510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9DCB0DC2-8F10-AA44-B217-84A1A87F8D75}"/>
              </a:ext>
            </a:extLst>
          </p:cNvPr>
          <p:cNvCxnSpPr>
            <a:cxnSpLocks/>
          </p:cNvCxnSpPr>
          <p:nvPr userDrawn="1"/>
        </p:nvCxnSpPr>
        <p:spPr>
          <a:xfrm>
            <a:off x="6957113" y="890200"/>
            <a:ext cx="0" cy="510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51813C27-D7C3-A747-82AC-539DC170DD9B}"/>
              </a:ext>
            </a:extLst>
          </p:cNvPr>
          <p:cNvSpPr/>
          <p:nvPr userDrawn="1"/>
        </p:nvSpPr>
        <p:spPr>
          <a:xfrm>
            <a:off x="8513861" y="890200"/>
            <a:ext cx="1526400" cy="51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F51E064-505C-5C41-9875-BF2A95F8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0714E8-273B-834B-A349-EB82F282E409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B538FCF-6E19-5646-A343-406443B8AAE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5D201FA-99CA-064A-BB31-752DB913EAD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853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BDBD7744-0BA1-A241-9516-9A949817F0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001" y="1126134"/>
            <a:ext cx="499544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5CE355D7-C98F-0444-B4F5-1BD2ADB84A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4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D1B0A502-31CF-424E-B34E-B5F45FFB4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401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3" name="Textplatzhalter 4">
            <a:extLst>
              <a:ext uri="{FF2B5EF4-FFF2-40B4-BE49-F238E27FC236}">
                <a16:creationId xmlns:a16="http://schemas.microsoft.com/office/drawing/2014/main" id="{CB31FB19-3D8D-7240-AB89-DD90E4CD07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92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E32D786E-E8E1-BF44-A744-5ECBF0BD4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55245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5" name="Textplatzhalter 4">
            <a:extLst>
              <a:ext uri="{FF2B5EF4-FFF2-40B4-BE49-F238E27FC236}">
                <a16:creationId xmlns:a16="http://schemas.microsoft.com/office/drawing/2014/main" id="{E00B0F9C-41D8-214F-8B71-B2A32C8B23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7479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platzhalter 4">
            <a:extLst>
              <a:ext uri="{FF2B5EF4-FFF2-40B4-BE49-F238E27FC236}">
                <a16:creationId xmlns:a16="http://schemas.microsoft.com/office/drawing/2014/main" id="{4B15A24A-C794-EE44-A997-8D4311BF0E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6401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platzhalter 4">
            <a:extLst>
              <a:ext uri="{FF2B5EF4-FFF2-40B4-BE49-F238E27FC236}">
                <a16:creationId xmlns:a16="http://schemas.microsoft.com/office/drawing/2014/main" id="{47CB4349-A7A0-4243-8BB7-5886799D3D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29277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5B3D3A9C-C9B8-F243-A394-22DD415E5E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55245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D0C05AB7-B83D-FF4F-8385-5E916E6543AA}"/>
              </a:ext>
            </a:extLst>
          </p:cNvPr>
          <p:cNvCxnSpPr>
            <a:cxnSpLocks/>
          </p:cNvCxnSpPr>
          <p:nvPr userDrawn="1"/>
        </p:nvCxnSpPr>
        <p:spPr>
          <a:xfrm>
            <a:off x="5437117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0D5C5DF9-E87A-4743-AE43-3CB5E49A9AF1}"/>
              </a:ext>
            </a:extLst>
          </p:cNvPr>
          <p:cNvCxnSpPr>
            <a:cxnSpLocks/>
          </p:cNvCxnSpPr>
          <p:nvPr userDrawn="1"/>
        </p:nvCxnSpPr>
        <p:spPr>
          <a:xfrm>
            <a:off x="6957113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6C42193E-BE06-9444-8657-ACBCFAC6602C}"/>
              </a:ext>
            </a:extLst>
          </p:cNvPr>
          <p:cNvCxnSpPr>
            <a:cxnSpLocks/>
          </p:cNvCxnSpPr>
          <p:nvPr userDrawn="1"/>
        </p:nvCxnSpPr>
        <p:spPr>
          <a:xfrm>
            <a:off x="8516924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5830EC9D-B23A-354A-A125-C96275519602}"/>
              </a:ext>
            </a:extLst>
          </p:cNvPr>
          <p:cNvSpPr/>
          <p:nvPr userDrawn="1"/>
        </p:nvSpPr>
        <p:spPr>
          <a:xfrm>
            <a:off x="10056000" y="890202"/>
            <a:ext cx="1526400" cy="4761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13009F2-269E-9A49-A7DB-FA7AF60F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EB2A64-1DFE-3E48-87FC-3446F10EEA4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6F9CB54-A74B-3E4C-A8DA-EA0866C9F07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AA23D38-7865-3242-A973-4A6C5CEB08B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2877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3827" y="3518452"/>
            <a:ext cx="11300232" cy="25115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59BD2D0-FE99-484C-9512-F61A20DD6D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1" y="1284577"/>
            <a:ext cx="45648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8AA30D-860F-524D-BD9D-8EEA260FB9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3838" y="876311"/>
            <a:ext cx="1708905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8FDBBBAD-E4DB-074E-8202-E882B1A80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3913" y="876311"/>
            <a:ext cx="1737832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71845CA-8539-7B44-BFEE-7BDD043E29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89842" y="876311"/>
            <a:ext cx="171486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09201604-8CCD-2241-AF82-0BD241F71F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43838" y="1284576"/>
            <a:ext cx="1708905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A09764BC-0587-434E-B5CE-EA21F18F30C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3913" y="1284576"/>
            <a:ext cx="1737832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7573BDEF-DB66-1B45-90C7-F699C97BE2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9840" y="1284576"/>
            <a:ext cx="1714861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C5085A8F-2E53-E64E-B011-5911C9011649}"/>
              </a:ext>
            </a:extLst>
          </p:cNvPr>
          <p:cNvCxnSpPr>
            <a:cxnSpLocks/>
          </p:cNvCxnSpPr>
          <p:nvPr userDrawn="1"/>
        </p:nvCxnSpPr>
        <p:spPr>
          <a:xfrm>
            <a:off x="5026301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C910D65-1331-9B47-A939-98507AB8ACEB}"/>
              </a:ext>
            </a:extLst>
          </p:cNvPr>
          <p:cNvCxnSpPr>
            <a:cxnSpLocks/>
          </p:cNvCxnSpPr>
          <p:nvPr userDrawn="1"/>
        </p:nvCxnSpPr>
        <p:spPr>
          <a:xfrm>
            <a:off x="7076377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47F5DF88-232A-0742-8004-5B4EC5BD85BB}"/>
              </a:ext>
            </a:extLst>
          </p:cNvPr>
          <p:cNvCxnSpPr>
            <a:cxnSpLocks/>
          </p:cNvCxnSpPr>
          <p:nvPr userDrawn="1"/>
        </p:nvCxnSpPr>
        <p:spPr>
          <a:xfrm>
            <a:off x="9166268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38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 mit 2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9BEBBCD9-8FCB-E046-A246-EC32BE77CF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7201" y="3549299"/>
            <a:ext cx="5446643" cy="248070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2">
            <a:extLst>
              <a:ext uri="{FF2B5EF4-FFF2-40B4-BE49-F238E27FC236}">
                <a16:creationId xmlns:a16="http://schemas.microsoft.com/office/drawing/2014/main" id="{92D35EB1-27E8-DC49-B6C8-61A109F8BB6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13357" y="3549299"/>
            <a:ext cx="5446643" cy="248070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15D22172-3F21-D640-95B1-6800E1082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1" y="1284577"/>
            <a:ext cx="45648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97664D98-4E6B-E04B-99A0-DF069CBECA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3838" y="876311"/>
            <a:ext cx="1708905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:a16="http://schemas.microsoft.com/office/drawing/2014/main" id="{B0CF7D24-408C-4C44-A843-C25F719BE9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3913" y="876311"/>
            <a:ext cx="1737832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FC920A69-EEA3-7741-B8AE-8AF321A197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89842" y="876311"/>
            <a:ext cx="171486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6498FB1A-6271-724D-B340-1C3F7AF45E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43838" y="1284576"/>
            <a:ext cx="1708905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6A7C5161-DD30-3D47-9A2F-BE63CCE025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3913" y="1284576"/>
            <a:ext cx="1737832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66874484-A4A6-5541-A959-16D608F5B1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9840" y="1284576"/>
            <a:ext cx="1714861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7D06E09-8B95-E94D-B86E-1B1D20E424BD}"/>
              </a:ext>
            </a:extLst>
          </p:cNvPr>
          <p:cNvCxnSpPr>
            <a:cxnSpLocks/>
          </p:cNvCxnSpPr>
          <p:nvPr userDrawn="1"/>
        </p:nvCxnSpPr>
        <p:spPr>
          <a:xfrm>
            <a:off x="5026301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BA941EE-4736-0749-A894-E3E7F38C9982}"/>
              </a:ext>
            </a:extLst>
          </p:cNvPr>
          <p:cNvCxnSpPr>
            <a:cxnSpLocks/>
          </p:cNvCxnSpPr>
          <p:nvPr userDrawn="1"/>
        </p:nvCxnSpPr>
        <p:spPr>
          <a:xfrm>
            <a:off x="7076377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8BF498-A115-F241-9130-265ECDD209CE}"/>
              </a:ext>
            </a:extLst>
          </p:cNvPr>
          <p:cNvCxnSpPr>
            <a:cxnSpLocks/>
          </p:cNvCxnSpPr>
          <p:nvPr userDrawn="1"/>
        </p:nvCxnSpPr>
        <p:spPr>
          <a:xfrm>
            <a:off x="9166268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42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1BAA764-3F5F-444C-8161-F87A472F81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717" y="930517"/>
            <a:ext cx="11449049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C6572A00-3C63-D74B-A284-800CCB83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3088A7-7D41-1C4B-8B0C-968E6E3D49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08B91D-C9D6-7545-ABB2-D24DC6AED6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D97F67-CA55-6D4E-9E06-02436B4E5A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79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intergrund-Dillinger-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69D137C-261D-1246-9873-5598B29B66EE}"/>
              </a:ext>
            </a:extLst>
          </p:cNvPr>
          <p:cNvSpPr/>
          <p:nvPr userDrawn="1"/>
        </p:nvSpPr>
        <p:spPr>
          <a:xfrm>
            <a:off x="0" y="643977"/>
            <a:ext cx="12192000" cy="56686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41">
            <a:extLst>
              <a:ext uri="{FF2B5EF4-FFF2-40B4-BE49-F238E27FC236}">
                <a16:creationId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127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36" name="Textplatzhalter 41">
            <a:extLst>
              <a:ext uri="{FF2B5EF4-FFF2-40B4-BE49-F238E27FC236}">
                <a16:creationId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030B106-1403-CD4C-ADB9-691DACDF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2488" y="110165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62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D8752806-FF89-924C-A315-2CF512EFE3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716" y="930517"/>
            <a:ext cx="5604740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1AA8E9C8-7245-5C4A-BBFA-74F3AE490F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30078" y="932779"/>
            <a:ext cx="5604740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BB13D4F-F7F7-AE4C-94F6-0EB807A5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72EAEB-F451-F64F-AC4A-322458B8156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CB3E8B6-DCB9-E344-8586-F6CF60377D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D6303A5-7D1B-DD44-AB88-C7C004758E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270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Zwei Inhalt mi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D8752806-FF89-924C-A315-2CF512EFE3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1030" y="1423556"/>
            <a:ext cx="5549323" cy="4558387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1AA8E9C8-7245-5C4A-BBFA-74F3AE490F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1887" y="1425818"/>
            <a:ext cx="5549323" cy="4558387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41">
            <a:extLst>
              <a:ext uri="{FF2B5EF4-FFF2-40B4-BE49-F238E27FC236}">
                <a16:creationId xmlns:a16="http://schemas.microsoft.com/office/drawing/2014/main" id="{C6D85155-18EA-7341-9BEC-D904CF6BA4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2" y="930517"/>
            <a:ext cx="5549323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B197DF9F-CEB1-0044-93CC-79BD6E3399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5261" y="930517"/>
            <a:ext cx="5549323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0CB323F-AA59-554D-9DAE-122B6DE5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13E9E7D-70C7-F74F-B14D-F8A710D396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8AEDC89-C7D4-ED48-9D21-C3494ACA4E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58ECAB0-3A66-A04E-B5D2-7DF5E51B4A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1178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5">
            <a:extLst>
              <a:ext uri="{FF2B5EF4-FFF2-40B4-BE49-F238E27FC236}">
                <a16:creationId xmlns:a16="http://schemas.microsoft.com/office/drawing/2014/main" id="{A61B82BF-CF04-5842-AA0B-75B999CBC5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152" y="925513"/>
            <a:ext cx="11449049" cy="50593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1DE9450B-CEFA-784B-A0D8-6B928111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7F337C-7AEC-2D47-88CF-1503680FF5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E99C59-4E84-F641-8FA5-71720A3DDE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8DDBE5-A816-4245-92AE-5F10BEAC8C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532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505B9C6-6FEE-7243-AD7E-7BDC168BF1C8}"/>
              </a:ext>
            </a:extLst>
          </p:cNvPr>
          <p:cNvSpPr/>
          <p:nvPr userDrawn="1"/>
        </p:nvSpPr>
        <p:spPr>
          <a:xfrm>
            <a:off x="0" y="1827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997E8E-26A6-2541-9505-434E77245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9" t="13074" r="463" b="13311"/>
          <a:stretch/>
        </p:blipFill>
        <p:spPr>
          <a:xfrm>
            <a:off x="1" y="1"/>
            <a:ext cx="12191999" cy="63288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8E0409A-B122-CB40-A2F1-E1AFC97AA051}"/>
              </a:ext>
            </a:extLst>
          </p:cNvPr>
          <p:cNvSpPr/>
          <p:nvPr userDrawn="1"/>
        </p:nvSpPr>
        <p:spPr>
          <a:xfrm>
            <a:off x="1985748" y="2204701"/>
            <a:ext cx="8220504" cy="15306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Textplatzhalter 41">
            <a:extLst>
              <a:ext uri="{FF2B5EF4-FFF2-40B4-BE49-F238E27FC236}">
                <a16:creationId xmlns:a16="http://schemas.microsoft.com/office/drawing/2014/main" id="{F830CF53-73E9-7C48-BBC8-499D6C3311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8714" y="2523738"/>
            <a:ext cx="76945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lang="de-DE" sz="2600" smtClean="0">
                <a:effectLst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effectLst/>
                <a:latin typeface="Helvetica" pitchFamily="2" charset="0"/>
              </a:rPr>
              <a:t>Vielen Dank </a:t>
            </a:r>
            <a:r>
              <a:rPr lang="de-DE" dirty="0" err="1">
                <a:effectLst/>
                <a:latin typeface="Helvetica" pitchFamily="2" charset="0"/>
              </a:rPr>
              <a:t>für</a:t>
            </a:r>
            <a:endParaRPr lang="de-DE" dirty="0">
              <a:effectLst/>
              <a:latin typeface="Helvetica" pitchFamily="2" charset="0"/>
            </a:endParaRPr>
          </a:p>
          <a:p>
            <a:r>
              <a:rPr lang="de-DE" dirty="0">
                <a:effectLst/>
                <a:latin typeface="Helvetica" pitchFamily="2" charset="0"/>
              </a:rPr>
              <a:t>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913376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505B9C6-6FEE-7243-AD7E-7BDC168BF1C8}"/>
              </a:ext>
            </a:extLst>
          </p:cNvPr>
          <p:cNvSpPr/>
          <p:nvPr userDrawn="1"/>
        </p:nvSpPr>
        <p:spPr>
          <a:xfrm>
            <a:off x="0" y="18276"/>
            <a:ext cx="12192000" cy="5010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extplatzhalter 41">
            <a:extLst>
              <a:ext uri="{FF2B5EF4-FFF2-40B4-BE49-F238E27FC236}">
                <a16:creationId xmlns:a16="http://schemas.microsoft.com/office/drawing/2014/main" id="{E429A69E-F16A-D44B-A7F5-029C65AA73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8714" y="2523739"/>
            <a:ext cx="76945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lang="de-DE" sz="3000" smtClean="0">
                <a:effectLst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effectLst/>
                <a:latin typeface="Helvetica" pitchFamily="2" charset="0"/>
              </a:rPr>
              <a:t>Vielen Dank </a:t>
            </a:r>
            <a:r>
              <a:rPr lang="de-DE" dirty="0" err="1">
                <a:effectLst/>
                <a:latin typeface="Helvetica" pitchFamily="2" charset="0"/>
              </a:rPr>
              <a:t>für</a:t>
            </a:r>
            <a:endParaRPr lang="de-DE" dirty="0">
              <a:effectLst/>
              <a:latin typeface="Helvetica" pitchFamily="2" charset="0"/>
            </a:endParaRPr>
          </a:p>
          <a:p>
            <a:r>
              <a:rPr lang="de-DE" dirty="0">
                <a:effectLst/>
                <a:latin typeface="Helvetica" pitchFamily="2" charset="0"/>
              </a:rPr>
              <a:t>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34927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_Hintergrund-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7"/>
            <a:ext cx="12192000" cy="5587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41">
            <a:extLst>
              <a:ext uri="{FF2B5EF4-FFF2-40B4-BE49-F238E27FC236}">
                <a16:creationId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127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0"/>
            <a:ext cx="76945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Unternehmenspräsentation </a:t>
            </a:r>
          </a:p>
          <a:p>
            <a:pPr lvl="0"/>
            <a:r>
              <a:rPr lang="de-DE" dirty="0"/>
              <a:t>Dillinger</a:t>
            </a:r>
          </a:p>
        </p:txBody>
      </p:sp>
      <p:sp>
        <p:nvSpPr>
          <p:cNvPr id="36" name="Textplatzhalter 41">
            <a:extLst>
              <a:ext uri="{FF2B5EF4-FFF2-40B4-BE49-F238E27FC236}">
                <a16:creationId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9FED698-DF33-CA4B-AAAF-8B4D7AB493A6}"/>
              </a:ext>
            </a:extLst>
          </p:cNvPr>
          <p:cNvSpPr/>
          <p:nvPr userDrawn="1"/>
        </p:nvSpPr>
        <p:spPr>
          <a:xfrm>
            <a:off x="7059723" y="6429601"/>
            <a:ext cx="5132277" cy="418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B59AA0-E6FD-F04E-A4CA-C3D84A56B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2488" y="110165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2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rift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1">
            <a:extLst>
              <a:ext uri="{FF2B5EF4-FFF2-40B4-BE49-F238E27FC236}">
                <a16:creationId xmlns:a16="http://schemas.microsoft.com/office/drawing/2014/main" id="{9131D5EE-EDDD-7446-BC0A-DA34F4CF34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5" name="Textplatzhalter 46">
            <a:extLst>
              <a:ext uri="{FF2B5EF4-FFF2-40B4-BE49-F238E27FC236}">
                <a16:creationId xmlns:a16="http://schemas.microsoft.com/office/drawing/2014/main" id="{6596D7CA-90B9-5741-8B75-5B30C2B472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000" y="1476000"/>
            <a:ext cx="5784000" cy="9501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Für den Fließtext sollte Arial Regular verwendet werden. Einzelne Wörter könnte mit dem </a:t>
            </a:r>
            <a:r>
              <a:rPr lang="de-DE" sz="160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Bold</a:t>
            </a:r>
            <a:r>
              <a:rPr lang="de-DE" sz="160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-Schnitt hervorgehoben werden.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6A974882-8A0E-0645-954D-237E02319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2692801"/>
            <a:ext cx="5784000" cy="303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3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Beschriftungen, Zusatzinfos in Arial Regular 13 Pt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BA91D8C-755B-F94C-80E5-2887549C0D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001" y="3276000"/>
            <a:ext cx="5284071" cy="303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300" b="0" i="1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Bildunterschriften in Arial 13 Pt Italic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B6B025C-C31E-0047-9174-A5E0DDF40A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AF4A1D2-26AF-FC4D-B0D2-7105CB9BA4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BD51A52-3A93-1846-B1A9-87A8E620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41848F-6705-EE49-9E7A-C4D2785602D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98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inks mit Headline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59" y="1008000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6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inks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59" y="1008000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Textplatzhalter 46">
            <a:extLst>
              <a:ext uri="{FF2B5EF4-FFF2-40B4-BE49-F238E27FC236}">
                <a16:creationId xmlns:a16="http://schemas.microsoft.com/office/drawing/2014/main" id="{F5B8D23F-40DC-4641-9B73-36B1167EEF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713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mit Headline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6" name="Textplatzhalter 41">
            <a:extLst>
              <a:ext uri="{FF2B5EF4-FFF2-40B4-BE49-F238E27FC236}">
                <a16:creationId xmlns:a16="http://schemas.microsoft.com/office/drawing/2014/main" id="{E312BF74-A897-DD4A-A186-96623098FF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8005" y="930517"/>
            <a:ext cx="55319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7" name="Textplatzhalter 46">
            <a:extLst>
              <a:ext uri="{FF2B5EF4-FFF2-40B4-BE49-F238E27FC236}">
                <a16:creationId xmlns:a16="http://schemas.microsoft.com/office/drawing/2014/main" id="{DF4C2467-6510-734D-A856-78639A05BE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8003" y="1476001"/>
            <a:ext cx="55319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07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7" name="Textplatzhalter 46">
            <a:extLst>
              <a:ext uri="{FF2B5EF4-FFF2-40B4-BE49-F238E27FC236}">
                <a16:creationId xmlns:a16="http://schemas.microsoft.com/office/drawing/2014/main" id="{272AC951-DB9B-2745-88ED-D7443ECFF7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8003" y="879293"/>
            <a:ext cx="5531997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478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D3E766A-B060-9843-B909-03F3C3B2EE79}"/>
              </a:ext>
            </a:extLst>
          </p:cNvPr>
          <p:cNvCxnSpPr>
            <a:cxnSpLocks/>
          </p:cNvCxnSpPr>
          <p:nvPr/>
        </p:nvCxnSpPr>
        <p:spPr>
          <a:xfrm>
            <a:off x="0" y="612000"/>
            <a:ext cx="11760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D891768-65C6-5241-963E-1BA6DF1BA12C}"/>
              </a:ext>
            </a:extLst>
          </p:cNvPr>
          <p:cNvCxnSpPr>
            <a:cxnSpLocks/>
          </p:cNvCxnSpPr>
          <p:nvPr/>
        </p:nvCxnSpPr>
        <p:spPr>
          <a:xfrm>
            <a:off x="432000" y="666000"/>
            <a:ext cx="1176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5483CE3-F553-8D43-9A93-8368585C24E9}"/>
              </a:ext>
            </a:extLst>
          </p:cNvPr>
          <p:cNvCxnSpPr>
            <a:cxnSpLocks/>
          </p:cNvCxnSpPr>
          <p:nvPr/>
        </p:nvCxnSpPr>
        <p:spPr>
          <a:xfrm>
            <a:off x="432000" y="6332383"/>
            <a:ext cx="11328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2">
            <a:extLst>
              <a:ext uri="{FF2B5EF4-FFF2-40B4-BE49-F238E27FC236}">
                <a16:creationId xmlns:a16="http://schemas.microsoft.com/office/drawing/2014/main" id="{DA54F2D2-363A-A447-B2A7-A90C17D5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0" y="133200"/>
            <a:ext cx="11448000" cy="4154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de-DE" dirty="0"/>
              <a:t>Titel Arial </a:t>
            </a:r>
            <a:r>
              <a:rPr lang="de-DE" dirty="0" err="1"/>
              <a:t>Bold</a:t>
            </a:r>
            <a:r>
              <a:rPr lang="de-DE" dirty="0"/>
              <a:t> 21 Pt</a:t>
            </a: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398326CB-657C-754C-A268-849F1D1CB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634" y="6429601"/>
            <a:ext cx="7343519" cy="3033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lnSpc>
                <a:spcPts val="1800"/>
              </a:lnSpc>
              <a:defRPr sz="13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C9C43F0E-CFF5-7147-99AA-8850A97D0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3130" y="6429600"/>
            <a:ext cx="693617" cy="2917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F954E224-C049-F846-B39C-284EABBAC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27647" y="6429600"/>
            <a:ext cx="1440457" cy="2917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06.08.2020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4D21E8-6A7F-A141-9891-61A48AF8972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68104" y="6339600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6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707" r:id="rId2"/>
    <p:sldLayoutId id="2147483697" r:id="rId3"/>
    <p:sldLayoutId id="2147483698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710" r:id="rId33"/>
    <p:sldLayoutId id="2147483704" r:id="rId3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1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:\Bilder\DKS\Schiffbau\Mayflower1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 r="87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Hubschiff </a:t>
            </a:r>
            <a:r>
              <a:rPr lang="de-DE" dirty="0" err="1"/>
              <a:t>Mayflower</a:t>
            </a:r>
            <a:r>
              <a:rPr lang="de-DE" dirty="0"/>
              <a:t> Resolution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Länge:		130,5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Breite:		38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Blechdicke:	bis 150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	5.400 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Stahlsorte:	DIMARINE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Besondere </a:t>
            </a:r>
            <a:r>
              <a:rPr lang="de-DE"/>
              <a:t>Anforderungen: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Mindeststreckgrenze bis 500 MPa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Kerbschlagarbeiten bei Prüftemperaturen</a:t>
            </a:r>
            <a:br>
              <a:rPr lang="de-DE" dirty="0"/>
            </a:br>
            <a:r>
              <a:rPr lang="de-DE" dirty="0"/>
              <a:t> bis -60 °C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  <p:pic>
        <p:nvPicPr>
          <p:cNvPr id="14" name="Picture 2" descr="H:\Bilder\DKS\Schiffbau\Mayflow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3873960"/>
            <a:ext cx="3240000" cy="215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19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:\BABHSM\Bilder\Fa_Backes Kipper\backes_ohnelogo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 r="133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Mulden für Schlackenkipper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Blechdicke:	10 - 15 mm (im Mineneinsatz: bis 30 mm)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Breite:		bis 4.000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Stahlsorten:	DILLIDUR 400 / 450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Erdgas Pipeline Nord Stream, Ostsee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Verlauf: 	von Wyborg (Russland) nach 				Greifswald (Deutschland)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Länge:		2 Stränge mit jeweils 1.200 km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 	über 1,100,000 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Blechdicke:	27 - 41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Stahlsorte:	SAWL-485-I-FD/FDU</a:t>
            </a:r>
          </a:p>
          <a:p>
            <a:endParaRPr lang="de-DE" dirty="0"/>
          </a:p>
        </p:txBody>
      </p:sp>
      <p:grpSp>
        <p:nvGrpSpPr>
          <p:cNvPr id="20" name="Gruppieren 19"/>
          <p:cNvGrpSpPr/>
          <p:nvPr/>
        </p:nvGrpSpPr>
        <p:grpSpPr>
          <a:xfrm>
            <a:off x="3295169" y="4281273"/>
            <a:ext cx="2625040" cy="1745192"/>
            <a:chOff x="385334" y="866776"/>
            <a:chExt cx="3802686" cy="2340000"/>
          </a:xfrm>
        </p:grpSpPr>
        <p:pic>
          <p:nvPicPr>
            <p:cNvPr id="2052" name="Picture 4" descr="\\nt10arch\a_mkt$\Verzeichnisse_MKTler\Graf\KOL\Bilder\Bilder Linepipe\Nord Stream\Nord Stream Website\european-gas-pipeline-system_2915_2011033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67" y="866776"/>
              <a:ext cx="3751853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>
              <a:off x="385334" y="2971640"/>
              <a:ext cx="11776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b="1" dirty="0">
                  <a:solidFill>
                    <a:schemeClr val="bg1"/>
                  </a:solidFill>
                </a:rPr>
                <a:t>© Nord Stream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415538" y="4233772"/>
            <a:ext cx="2699138" cy="1798663"/>
            <a:chOff x="4350747" y="866775"/>
            <a:chExt cx="3511487" cy="2340000"/>
          </a:xfrm>
        </p:grpSpPr>
        <p:pic>
          <p:nvPicPr>
            <p:cNvPr id="2051" name="Picture 3" descr="\\nt10arch\a_mkt$\Verzeichnisse_MKTler\Graf\KOL\Bilder\Bilder Linepipe\Nord Stream\Nord Stream Website\storage-of-pipe-joints-at-mukran-germany_2009040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747" y="866775"/>
              <a:ext cx="3511487" cy="23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feld 11"/>
            <p:cNvSpPr txBox="1"/>
            <p:nvPr/>
          </p:nvSpPr>
          <p:spPr>
            <a:xfrm>
              <a:off x="4393290" y="2934811"/>
              <a:ext cx="11776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b="1" dirty="0">
                  <a:solidFill>
                    <a:schemeClr val="bg1"/>
                  </a:solidFill>
                </a:rPr>
                <a:t>© Nord Stream</a:t>
              </a:r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7986544" y="6155060"/>
            <a:ext cx="11776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</a:rPr>
              <a:t>© Nord Stream</a:t>
            </a:r>
          </a:p>
        </p:txBody>
      </p:sp>
      <p:pic>
        <p:nvPicPr>
          <p:cNvPr id="23" name="Picture 2" descr="G:\Praktikanten\Lisa Peter_37189\MIA\Allgemeine Standardfolien_Referenzprojekte\Referenzfolien\Bilder\Nord Stream\castoro-dieci-lowering-the-pipeline_20100802_3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85" b="196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feld 23"/>
          <p:cNvSpPr txBox="1"/>
          <p:nvPr/>
        </p:nvSpPr>
        <p:spPr>
          <a:xfrm>
            <a:off x="6244059" y="5809772"/>
            <a:ext cx="11776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</a:rPr>
              <a:t>© Nord Stream</a:t>
            </a:r>
          </a:p>
        </p:txBody>
      </p:sp>
    </p:spTree>
    <p:extLst>
      <p:ext uri="{BB962C8B-B14F-4D97-AF65-F5344CB8AC3E}">
        <p14:creationId xmlns:p14="http://schemas.microsoft.com/office/powerpoint/2010/main" val="166646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12001" y="930516"/>
            <a:ext cx="11448000" cy="1862048"/>
          </a:xfrm>
        </p:spPr>
        <p:txBody>
          <a:bodyPr/>
          <a:lstStyle/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Verlauf: 	Von Burghausen nach </a:t>
            </a:r>
            <a:r>
              <a:rPr lang="de-DE" b="0" dirty="0" err="1"/>
              <a:t>Finsing</a:t>
            </a:r>
            <a:r>
              <a:rPr lang="de-DE" b="0" dirty="0"/>
              <a:t> in der Nähe von München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Länge:		87 km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Lieferung: 	60.000 t 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Blechdicke:	23 - 25 mm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Stahlsorte:	L485ME-PSL2</a:t>
            </a:r>
          </a:p>
          <a:p>
            <a:pPr>
              <a:lnSpc>
                <a:spcPts val="2300"/>
              </a:lnSpc>
            </a:pPr>
            <a:endParaRPr lang="de-DE" b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Monaco Pipeline, Deutschland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433388" y="4112252"/>
            <a:ext cx="11776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</a:rPr>
              <a:t>© </a:t>
            </a:r>
            <a:r>
              <a:rPr lang="de-DE" sz="700" b="1" dirty="0" err="1">
                <a:solidFill>
                  <a:schemeClr val="bg1"/>
                </a:solidFill>
              </a:rPr>
              <a:t>bayernets</a:t>
            </a:r>
            <a:endParaRPr lang="de-DE" sz="700" b="1" dirty="0">
              <a:solidFill>
                <a:schemeClr val="bg1"/>
              </a:solidFill>
            </a:endParaRPr>
          </a:p>
        </p:txBody>
      </p:sp>
      <p:pic>
        <p:nvPicPr>
          <p:cNvPr id="21" name="Picture 3" descr="\\nt10arch\a_mkt$\Verzeichnisse_MKTler\Graf\KOL\Bilder\Bilder Linepipe\Monaco\6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0" b="1452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/>
          <p:cNvSpPr txBox="1"/>
          <p:nvPr/>
        </p:nvSpPr>
        <p:spPr>
          <a:xfrm>
            <a:off x="423863" y="5808347"/>
            <a:ext cx="11776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</a:rPr>
              <a:t>© </a:t>
            </a:r>
            <a:r>
              <a:rPr lang="de-DE" sz="700" b="1" dirty="0" err="1">
                <a:solidFill>
                  <a:schemeClr val="bg1"/>
                </a:solidFill>
              </a:rPr>
              <a:t>bayernets</a:t>
            </a:r>
            <a:endParaRPr lang="de-DE" sz="7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b="8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6305044" y="5836247"/>
            <a:ext cx="11776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</a:rPr>
              <a:t>© </a:t>
            </a:r>
            <a:r>
              <a:rPr lang="de-DE" sz="700" b="1" dirty="0" err="1">
                <a:solidFill>
                  <a:schemeClr val="bg1"/>
                </a:solidFill>
              </a:rPr>
              <a:t>bayernets</a:t>
            </a:r>
            <a:endParaRPr lang="de-DE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4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\\nt10arch\a_mkt$\Verzeichnisse_MKTler\Graf\KOL\Bilder\Bilder Linepipe\Eugal\Gascade\EUGAL_Mecklenburg-Rohre-Luft_Print-0013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r="1338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Eugal</a:t>
            </a:r>
            <a:r>
              <a:rPr lang="de-DE" dirty="0"/>
              <a:t> Pipeline, Deutschland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5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Verlauf: 	Von Greifswald an der Ostsee bis </a:t>
            </a:r>
          </a:p>
          <a:p>
            <a:r>
              <a:rPr lang="de-DE" dirty="0"/>
              <a:t>		an die tschechische Grenze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Länge:		Strang 1: 480 km, Strang 2: 329 km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Innen-Ø:	1.400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Kapazität:	55 Milliarden m3 Erdgas / Jahr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 	247.000 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Blechdicke:	23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Stahlsorte:	L485ME-PSL2</a:t>
            </a:r>
          </a:p>
          <a:p>
            <a:endParaRPr lang="de-DE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1285875" y="3412748"/>
            <a:ext cx="3886830" cy="2610525"/>
            <a:chOff x="433388" y="3419475"/>
            <a:chExt cx="4320217" cy="2880000"/>
          </a:xfrm>
        </p:grpSpPr>
        <p:pic>
          <p:nvPicPr>
            <p:cNvPr id="17" name="Picture 2" descr="\\nt10arch\a_mkt$\Verzeichnisse_MKTler\Graf\KOL\Bilder\Bilder Linepipe\Eugal\Gascade\EUGAL_Mecklenburg-Rohre-Boden_Print-134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605" y="3419475"/>
              <a:ext cx="4320000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/>
            <p:cNvSpPr txBox="1"/>
            <p:nvPr/>
          </p:nvSpPr>
          <p:spPr>
            <a:xfrm>
              <a:off x="433388" y="6091999"/>
              <a:ext cx="11776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© </a:t>
              </a:r>
              <a:r>
                <a:rPr lang="de-DE" sz="7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Gascade</a:t>
              </a:r>
              <a:endParaRPr lang="de-DE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6234534" y="5823218"/>
            <a:ext cx="11776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de-DE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Gascade</a:t>
            </a:r>
            <a:endParaRPr lang="de-DE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01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\\nt10arch\a_mkt$\Verzeichnisse_MKTler\Graf\KOL\Bilder\Bilder Offshore\Plattformen\Edvard Grieg\Edvard Grieg Sailaway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9" r="1336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Edvard Grieg Plattform, Norwegen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Wandstärke:	8 - 120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	37.400 t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Stahlsorten:	S355G10+N, S355G10+M, 			S420G2+M, S500G2+M</a:t>
            </a:r>
          </a:p>
          <a:p>
            <a:endParaRPr lang="de-DE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6347500" y="2457450"/>
            <a:ext cx="5400000" cy="3540843"/>
            <a:chOff x="6347500" y="2457450"/>
            <a:chExt cx="5400000" cy="3540843"/>
          </a:xfrm>
        </p:grpSpPr>
        <p:pic>
          <p:nvPicPr>
            <p:cNvPr id="10" name="Picture 3" descr="\\nt10arch\a_mkt$\Verzeichnisse_MKTler\Graf\KOL\Bilder\Bilder Offshore\Plattformen\Edvard Grieg\Edavrd-Grieg-offshor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500" y="2457450"/>
              <a:ext cx="5400000" cy="354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6"/>
            <p:cNvSpPr txBox="1"/>
            <p:nvPr/>
          </p:nvSpPr>
          <p:spPr>
            <a:xfrm>
              <a:off x="6347500" y="5782849"/>
              <a:ext cx="120623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700" b="1" dirty="0">
                  <a:solidFill>
                    <a:schemeClr val="bg1"/>
                  </a:solidFill>
                </a:rPr>
                <a:t>© </a:t>
              </a:r>
              <a:r>
                <a:rPr lang="de-DE" sz="700" b="1" dirty="0" err="1">
                  <a:solidFill>
                    <a:schemeClr val="bg1"/>
                  </a:solidFill>
                </a:rPr>
                <a:t>Lundin</a:t>
              </a:r>
              <a:r>
                <a:rPr lang="de-DE" sz="700" b="1" dirty="0">
                  <a:solidFill>
                    <a:schemeClr val="bg1"/>
                  </a:solidFill>
                </a:rPr>
                <a:t> Petroleum</a:t>
              </a:r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606425" y="5782849"/>
            <a:ext cx="12062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</a:rPr>
              <a:t>© Kvaerner </a:t>
            </a:r>
          </a:p>
        </p:txBody>
      </p:sp>
    </p:spTree>
    <p:extLst>
      <p:ext uri="{BB962C8B-B14F-4D97-AF65-F5344CB8AC3E}">
        <p14:creationId xmlns:p14="http://schemas.microsoft.com/office/powerpoint/2010/main" val="48064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Hubschiff „Innovation“ 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4516621"/>
          </a:xfrm>
        </p:spPr>
        <p:txBody>
          <a:bodyPr/>
          <a:lstStyle/>
          <a:p>
            <a:r>
              <a:rPr lang="de-DE" b="1" dirty="0"/>
              <a:t>Erste Lieferung für den Bau 2012: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Stahlsorte: A517Q mod.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1.660 t mit Blechdicke 177,8 mm für die Zahnstangen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1.100 t für die </a:t>
            </a:r>
            <a:r>
              <a:rPr lang="de-DE" dirty="0" err="1"/>
              <a:t>Chords</a:t>
            </a:r>
            <a:r>
              <a:rPr lang="de-DE" dirty="0"/>
              <a:t> mit einer Dicke von 63,5 mm</a:t>
            </a:r>
          </a:p>
          <a:p>
            <a:endParaRPr lang="de-DE" dirty="0"/>
          </a:p>
          <a:p>
            <a:r>
              <a:rPr lang="de-DE" b="1" dirty="0"/>
              <a:t>Innovation upgrade 2019: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Stahlsorte: A517Q mod.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530 t mit Blechdicke 228,6 mm für die Zahnstangen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240 t für die </a:t>
            </a:r>
            <a:r>
              <a:rPr lang="de-DE" dirty="0" err="1"/>
              <a:t>Chords</a:t>
            </a:r>
            <a:r>
              <a:rPr lang="de-DE" dirty="0"/>
              <a:t> mit einer Dicke bis  63,5 mm</a:t>
            </a:r>
          </a:p>
          <a:p>
            <a:endParaRPr lang="de-DE" dirty="0"/>
          </a:p>
          <a:p>
            <a:r>
              <a:rPr lang="de-DE" b="1" dirty="0"/>
              <a:t>Dillinger Weiterverarbeitung: </a:t>
            </a:r>
          </a:p>
          <a:p>
            <a:r>
              <a:rPr lang="de-DE" dirty="0"/>
              <a:t>Herstellung der warmumgeformten </a:t>
            </a:r>
            <a:r>
              <a:rPr lang="de-DE" dirty="0" err="1"/>
              <a:t>Chords</a:t>
            </a:r>
            <a:r>
              <a:rPr lang="de-DE" dirty="0"/>
              <a:t> und der gebrannten Zahnstangen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2863720" y="4519673"/>
            <a:ext cx="2427895" cy="1508509"/>
            <a:chOff x="435825" y="3821754"/>
            <a:chExt cx="4092523" cy="2470598"/>
          </a:xfrm>
        </p:grpSpPr>
        <p:pic>
          <p:nvPicPr>
            <p:cNvPr id="10" name="Picture 2" descr="H:\Verzeichnisse_MKTler\Graf\KOL\Bilder\Bilder Offshore\Zahnstangen+Chords\Weiterverarbeitung\201807_Zahnstangen Innovation 228 mm\_8UB7357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447"/>
            <a:stretch/>
          </p:blipFill>
          <p:spPr bwMode="auto">
            <a:xfrm>
              <a:off x="435825" y="3821754"/>
              <a:ext cx="4092523" cy="2470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feld 11"/>
            <p:cNvSpPr txBox="1"/>
            <p:nvPr/>
          </p:nvSpPr>
          <p:spPr>
            <a:xfrm>
              <a:off x="3459847" y="5843028"/>
              <a:ext cx="1068501" cy="327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© Dillinger</a:t>
              </a:r>
            </a:p>
          </p:txBody>
        </p:sp>
      </p:grpSp>
      <p:pic>
        <p:nvPicPr>
          <p:cNvPr id="16" name="Picture 2" descr="\\nt10arch\a_mkt$\Verzeichnisse_MKTler\Graf\KOL\Bilder\Bilder Offshore\Jack-up vessels\Innovation\201811_Deme\Nordsee 1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8" r="133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6334471" y="5753833"/>
            <a:ext cx="70884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DEME NV </a:t>
            </a:r>
          </a:p>
        </p:txBody>
      </p:sp>
    </p:spTree>
    <p:extLst>
      <p:ext uri="{BB962C8B-B14F-4D97-AF65-F5344CB8AC3E}">
        <p14:creationId xmlns:p14="http://schemas.microsoft.com/office/powerpoint/2010/main" val="36478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Blechdicken:	bis 150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	13.000 t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Stahlsorten:	SA516-70, DICREST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 für Anlagenteile wie „</a:t>
            </a:r>
            <a:r>
              <a:rPr lang="de-DE" dirty="0" err="1"/>
              <a:t>Entpropaner</a:t>
            </a:r>
            <a:r>
              <a:rPr lang="de-DE" dirty="0"/>
              <a:t>“ (oben) </a:t>
            </a:r>
            <a:br>
              <a:rPr lang="de-DE" dirty="0"/>
            </a:br>
            <a:r>
              <a:rPr lang="de-DE" dirty="0"/>
              <a:t>und „</a:t>
            </a:r>
            <a:r>
              <a:rPr lang="de-DE" dirty="0" err="1"/>
              <a:t>Deethanisierer</a:t>
            </a:r>
            <a:r>
              <a:rPr lang="de-DE" dirty="0"/>
              <a:t>“ (rechts)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 </a:t>
            </a:r>
            <a:r>
              <a:rPr lang="de-DE" dirty="0" err="1"/>
              <a:t>Wasit</a:t>
            </a:r>
            <a:r>
              <a:rPr lang="de-DE" dirty="0"/>
              <a:t> Gas Projekt, Saudi-Arabien 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4" name="Picture 3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9" b="3949"/>
          <a:stretch/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 r="232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41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Pearl „Gas to Liquids“ - </a:t>
            </a:r>
            <a:r>
              <a:rPr lang="en-US" dirty="0" err="1"/>
              <a:t>Projekt</a:t>
            </a:r>
            <a:r>
              <a:rPr lang="en-US" dirty="0"/>
              <a:t>, Qatar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6228003" y="879293"/>
            <a:ext cx="5531997" cy="309263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 		20.000 t Bleche und 			Komponenten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Stahlsorten:		P355NL2, DIWA 393,</a:t>
            </a:r>
            <a:br>
              <a:rPr lang="de-DE" dirty="0"/>
            </a:br>
            <a:r>
              <a:rPr lang="de-DE" dirty="0"/>
              <a:t>			SA516-65, DICREST,			SA387-22-2,12CrMo9-10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Kapazität:		140.000 </a:t>
            </a:r>
            <a:r>
              <a:rPr lang="de-DE" dirty="0" err="1"/>
              <a:t>bpd</a:t>
            </a:r>
            <a:r>
              <a:rPr lang="de-DE" dirty="0"/>
              <a:t>  flüssige 			Kohlenwasserstoffe 				120.000 </a:t>
            </a:r>
            <a:r>
              <a:rPr lang="de-DE" dirty="0" err="1"/>
              <a:t>bpd</a:t>
            </a:r>
            <a:r>
              <a:rPr lang="de-DE" dirty="0"/>
              <a:t>  Kondensate, 			flüssiges Petroleumgas und 			Ethan 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" r="8790"/>
          <a:stretch>
            <a:fillRect/>
          </a:stretch>
        </p:blipFill>
        <p:spPr bwMode="auto">
          <a:xfrm>
            <a:off x="6097589" y="3442685"/>
            <a:ext cx="2816304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842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60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ts val="2300"/>
              </a:lnSpc>
            </a:pPr>
            <a:r>
              <a:rPr lang="de-DE" dirty="0"/>
              <a:t>Projekt: 	Gasaufbereitungsanlage</a:t>
            </a:r>
          </a:p>
          <a:p>
            <a:pPr>
              <a:lnSpc>
                <a:spcPts val="2300"/>
              </a:lnSpc>
            </a:pPr>
            <a:r>
              <a:rPr lang="de-DE" dirty="0"/>
              <a:t>Lieferung:	7.300 t</a:t>
            </a:r>
          </a:p>
          <a:p>
            <a:pPr>
              <a:lnSpc>
                <a:spcPts val="2300"/>
              </a:lnSpc>
            </a:pPr>
            <a:r>
              <a:rPr lang="de-DE" dirty="0"/>
              <a:t>Stahlsorten: 	SA516-70, DICREST, SA537-2</a:t>
            </a:r>
          </a:p>
          <a:p>
            <a:pPr>
              <a:lnSpc>
                <a:spcPts val="2300"/>
              </a:lnSpc>
            </a:pPr>
            <a:r>
              <a:rPr lang="de-DE" dirty="0"/>
              <a:t>Blechdicken: 	bis 100 mm</a:t>
            </a:r>
          </a:p>
          <a:p>
            <a:pPr>
              <a:lnSpc>
                <a:spcPts val="2300"/>
              </a:lnSpc>
            </a:pPr>
            <a:r>
              <a:rPr lang="de-DE" dirty="0"/>
              <a:t>Gesamtlänge:  	42 m</a:t>
            </a:r>
          </a:p>
          <a:p>
            <a:pPr>
              <a:lnSpc>
                <a:spcPts val="2300"/>
              </a:lnSpc>
            </a:pPr>
            <a:r>
              <a:rPr lang="de-DE" dirty="0"/>
              <a:t>Durchmesser:	6,5 m </a:t>
            </a:r>
          </a:p>
          <a:p>
            <a:pPr>
              <a:lnSpc>
                <a:spcPts val="2300"/>
              </a:lnSpc>
            </a:pPr>
            <a:r>
              <a:rPr lang="de-DE" dirty="0"/>
              <a:t>Gewicht:	1.048 t (156 + 3.2 mm Dicke) </a:t>
            </a:r>
            <a:br>
              <a:rPr lang="de-DE" dirty="0"/>
            </a:br>
            <a:r>
              <a:rPr lang="de-DE" dirty="0"/>
              <a:t>		SA516-70N + SS 316L</a:t>
            </a:r>
          </a:p>
          <a:p>
            <a:pPr>
              <a:lnSpc>
                <a:spcPts val="2300"/>
              </a:lnSpc>
            </a:pP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Shaybah Central Processing Facility, Saudi Arabien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9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49" y="2018589"/>
            <a:ext cx="6605589" cy="396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035591"/>
      </p:ext>
    </p:extLst>
  </p:cSld>
  <p:clrMapOvr>
    <a:masterClrMapping/>
  </p:clrMapOvr>
</p:sld>
</file>

<file path=ppt/theme/theme1.xml><?xml version="1.0" encoding="utf-8"?>
<a:theme xmlns:a="http://schemas.openxmlformats.org/drawingml/2006/main" name="Unternehmensauftritt Dillinger">
  <a:themeElements>
    <a:clrScheme name="Unternehmenspräsentation Dillinger Saarstah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6C6C6"/>
      </a:accent1>
      <a:accent2>
        <a:srgbClr val="C6C6C6"/>
      </a:accent2>
      <a:accent3>
        <a:srgbClr val="8597A5"/>
      </a:accent3>
      <a:accent4>
        <a:srgbClr val="8597A5"/>
      </a:accent4>
      <a:accent5>
        <a:srgbClr val="FD780F"/>
      </a:accent5>
      <a:accent6>
        <a:srgbClr val="FD780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ternehmenspräsenation2020_Dillinger_Saarstahl_Stand_16zu9_200817" id="{08637ECF-655B-654B-BA72-F9B346294893}" vid="{2A3C8135-C502-E84F-8CDB-2C6DD15E4D1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Unternehmenspra╠êsenation2020_Dillinger_Saarstahl_Stand_16zu9_200817</Template>
  <TotalTime>0</TotalTime>
  <Words>601</Words>
  <Application>Microsoft Office PowerPoint</Application>
  <PresentationFormat>Breitbild</PresentationFormat>
  <Paragraphs>113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Helvetica</vt:lpstr>
      <vt:lpstr>Wingdings</vt:lpstr>
      <vt:lpstr>Unternehmensauftritt Dillinger</vt:lpstr>
      <vt:lpstr>Hubschiff Mayflower Resolution</vt:lpstr>
      <vt:lpstr>Erdgas Pipeline Nord Stream, Ostsee</vt:lpstr>
      <vt:lpstr>Monaco Pipeline, Deutschland</vt:lpstr>
      <vt:lpstr>Eugal Pipeline, Deutschland</vt:lpstr>
      <vt:lpstr>Edvard Grieg Plattform, Norwegen</vt:lpstr>
      <vt:lpstr>Hubschiff „Innovation“ </vt:lpstr>
      <vt:lpstr>Al Wasit Gas Projekt, Saudi-Arabien </vt:lpstr>
      <vt:lpstr>Pearl „Gas to Liquids“ - Projekt, Qatar</vt:lpstr>
      <vt:lpstr>Shaybah Central Processing Facility, Saudi Arabien</vt:lpstr>
      <vt:lpstr>Mulden für Schlackenkipper</vt:lpstr>
    </vt:vector>
  </TitlesOfParts>
  <Company>DH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Becker Daniela, MKT</dc:creator>
  <cp:lastModifiedBy>PLANTA, Jeremie</cp:lastModifiedBy>
  <cp:revision>95</cp:revision>
  <dcterms:created xsi:type="dcterms:W3CDTF">2020-08-18T08:55:23Z</dcterms:created>
  <dcterms:modified xsi:type="dcterms:W3CDTF">2022-06-08T13:02:47Z</dcterms:modified>
</cp:coreProperties>
</file>